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3" r:id="rId6"/>
    <p:sldId id="258" r:id="rId7"/>
    <p:sldId id="259" r:id="rId8"/>
    <p:sldId id="260" r:id="rId9"/>
    <p:sldId id="264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3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«Применение педагогического приема «Лови ошибку!»»</a:t>
            </a:r>
            <a:endParaRPr sz="3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Смычкова Анастасия Романовна</a:t>
            </a:r>
            <a:endParaRPr lang="ru-RU" sz="1800" b="1" i="1" u="none" strike="noStrike" cap="none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Учитель начальных классов, МОУ Дедовская СОШ №1, м.о. Истра</a:t>
            </a:r>
            <a:endParaRPr sz="1800" b="1" i="1" u="none" strike="noStrike" cap="none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Цель: </a:t>
            </a:r>
            <a:r>
              <a:rPr lang="en-US" altLang="en-US"/>
              <a:t>активизировать</a:t>
            </a:r>
            <a:r>
              <a:rPr lang="en-US" altLang="ru-RU"/>
              <a:t> </a:t>
            </a:r>
            <a:r>
              <a:rPr lang="en-US" altLang="en-US"/>
              <a:t>внимание</a:t>
            </a:r>
            <a:r>
              <a:rPr lang="en-US" altLang="ru-RU"/>
              <a:t> </a:t>
            </a:r>
            <a:r>
              <a:rPr lang="en-US" altLang="en-US"/>
              <a:t>учащихся</a:t>
            </a:r>
            <a:r>
              <a:rPr lang="en-US" altLang="ru-RU"/>
              <a:t>, </a:t>
            </a:r>
            <a:r>
              <a:rPr lang="en-US" altLang="en-US"/>
              <a:t>создать</a:t>
            </a:r>
            <a:r>
              <a:rPr lang="en-US" altLang="ru-RU"/>
              <a:t> </a:t>
            </a:r>
            <a:r>
              <a:rPr lang="en-US" altLang="en-US"/>
              <a:t>условия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анализа</a:t>
            </a:r>
            <a:r>
              <a:rPr lang="en-US" altLang="ru-RU"/>
              <a:t> </a:t>
            </a:r>
            <a:r>
              <a:rPr lang="en-US" altLang="en-US"/>
              <a:t>информации</a:t>
            </a:r>
            <a:r>
              <a:rPr lang="en-US" altLang="ru-RU"/>
              <a:t>, </a:t>
            </a:r>
            <a:r>
              <a:rPr lang="en-US" altLang="en-US"/>
              <a:t>развития</a:t>
            </a:r>
            <a:r>
              <a:rPr lang="en-US" altLang="ru-RU"/>
              <a:t> </a:t>
            </a:r>
            <a:r>
              <a:rPr lang="en-US" altLang="en-US"/>
              <a:t>критического</a:t>
            </a:r>
            <a:r>
              <a:rPr lang="en-US" altLang="ru-RU"/>
              <a:t> </a:t>
            </a:r>
            <a:r>
              <a:rPr lang="en-US" altLang="en-US"/>
              <a:t>мышления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умения</a:t>
            </a:r>
            <a:r>
              <a:rPr lang="en-US" altLang="ru-RU"/>
              <a:t> </a:t>
            </a:r>
            <a:r>
              <a:rPr lang="en-US" altLang="en-US"/>
              <a:t>применять</a:t>
            </a:r>
            <a:r>
              <a:rPr lang="en-US" altLang="ru-RU"/>
              <a:t> </a:t>
            </a:r>
            <a:r>
              <a:rPr lang="en-US" altLang="en-US"/>
              <a:t>знания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нестандартной</a:t>
            </a:r>
            <a:r>
              <a:rPr lang="en-US" altLang="ru-RU"/>
              <a:t> </a:t>
            </a:r>
            <a:r>
              <a:rPr lang="en-US" altLang="en-US"/>
              <a:t>ситуации</a:t>
            </a:r>
            <a:r>
              <a:rPr lang="en-US" altLang="ru-RU"/>
              <a:t>. 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Также</a:t>
            </a:r>
            <a:r>
              <a:rPr lang="en-US" altLang="ru-RU"/>
              <a:t> </a:t>
            </a:r>
            <a:r>
              <a:rPr lang="en-US" altLang="en-US"/>
              <a:t>цель</a:t>
            </a:r>
            <a:r>
              <a:rPr lang="en-US" altLang="ru-RU"/>
              <a:t> </a:t>
            </a:r>
            <a:r>
              <a:rPr lang="en-US" altLang="en-US"/>
              <a:t>может</a:t>
            </a:r>
            <a:r>
              <a:rPr lang="en-US" altLang="ru-RU"/>
              <a:t> </a:t>
            </a:r>
            <a:r>
              <a:rPr lang="en-US" altLang="en-US"/>
              <a:t>заключаться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том</a:t>
            </a:r>
            <a:r>
              <a:rPr lang="en-US" altLang="ru-RU"/>
              <a:t>, </a:t>
            </a:r>
            <a:r>
              <a:rPr lang="en-US" altLang="en-US"/>
              <a:t>чтобы</a:t>
            </a:r>
            <a:r>
              <a:rPr lang="en-US" altLang="ru-RU"/>
              <a:t> </a:t>
            </a:r>
            <a:r>
              <a:rPr lang="en-US" altLang="en-US"/>
              <a:t>создать</a:t>
            </a:r>
            <a:r>
              <a:rPr lang="en-US" altLang="ru-RU"/>
              <a:t> </a:t>
            </a:r>
            <a:r>
              <a:rPr lang="en-US" altLang="en-US"/>
              <a:t>благоприятную</a:t>
            </a:r>
            <a:r>
              <a:rPr lang="en-US" altLang="ru-RU"/>
              <a:t> </a:t>
            </a:r>
            <a:r>
              <a:rPr lang="en-US" altLang="en-US"/>
              <a:t>обстановку</a:t>
            </a:r>
            <a:r>
              <a:rPr lang="en-US" altLang="ru-RU"/>
              <a:t>,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которой</a:t>
            </a:r>
            <a:r>
              <a:rPr lang="en-US" altLang="ru-RU"/>
              <a:t> </a:t>
            </a:r>
            <a:r>
              <a:rPr lang="en-US" altLang="en-US"/>
              <a:t>учащиеся</a:t>
            </a:r>
            <a:r>
              <a:rPr lang="en-US" altLang="ru-RU"/>
              <a:t> </a:t>
            </a:r>
            <a:r>
              <a:rPr lang="en-US" altLang="en-US"/>
              <a:t>будут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только</a:t>
            </a:r>
            <a:r>
              <a:rPr lang="en-US" altLang="ru-RU"/>
              <a:t> </a:t>
            </a:r>
            <a:r>
              <a:rPr lang="en-US" altLang="en-US"/>
              <a:t>исправлять</a:t>
            </a:r>
            <a:r>
              <a:rPr lang="en-US" altLang="ru-RU"/>
              <a:t> </a:t>
            </a:r>
            <a:r>
              <a:rPr lang="en-US" altLang="en-US"/>
              <a:t>ошибки</a:t>
            </a:r>
            <a:r>
              <a:rPr lang="en-US" altLang="ru-RU"/>
              <a:t>, </a:t>
            </a:r>
            <a:r>
              <a:rPr lang="en-US" altLang="en-US"/>
              <a:t>но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анализировать</a:t>
            </a:r>
            <a:r>
              <a:rPr lang="en-US" altLang="ru-RU"/>
              <a:t> </a:t>
            </a:r>
            <a:r>
              <a:rPr lang="en-US" altLang="en-US"/>
              <a:t>их</a:t>
            </a:r>
            <a:r>
              <a:rPr lang="en-US" altLang="ru-RU"/>
              <a:t>, </a:t>
            </a:r>
            <a:r>
              <a:rPr lang="en-US" altLang="en-US"/>
              <a:t>находить</a:t>
            </a:r>
            <a:r>
              <a:rPr lang="en-US" altLang="ru-RU"/>
              <a:t> </a:t>
            </a:r>
            <a:r>
              <a:rPr lang="en-US" altLang="en-US"/>
              <a:t>причины</a:t>
            </a:r>
            <a:r>
              <a:rPr lang="en-US" altLang="ru-RU"/>
              <a:t> </a:t>
            </a:r>
            <a:r>
              <a:rPr lang="en-US" altLang="en-US"/>
              <a:t>возникновения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предлагать</a:t>
            </a:r>
            <a:r>
              <a:rPr lang="en-US" altLang="ru-RU"/>
              <a:t> </a:t>
            </a:r>
            <a:r>
              <a:rPr lang="en-US" altLang="en-US"/>
              <a:t>пути</a:t>
            </a:r>
            <a:r>
              <a:rPr lang="en-US" altLang="ru-RU"/>
              <a:t> </a:t>
            </a:r>
            <a:r>
              <a:rPr lang="en-US" altLang="en-US"/>
              <a:t>решения</a:t>
            </a:r>
            <a:r>
              <a:rPr lang="en-US" altLang="ru-RU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/>
          <p:nvPr>
            <p:ph type="title"/>
          </p:nvPr>
        </p:nvSpPr>
        <p:spPr>
          <a:xfrm>
            <a:off x="2407920" y="365125"/>
            <a:ext cx="8945880" cy="1325880"/>
          </a:xfrm>
        </p:spPr>
        <p:txBody>
          <a:bodyPr/>
          <a:p>
            <a:r>
              <a:rPr lang="ru-RU">
                <a:sym typeface="+mn-ea"/>
              </a:rPr>
              <a:t>Краткое описание опыта</a:t>
            </a:r>
            <a:endParaRPr lang="ru-RU" altLang="en-US"/>
          </a:p>
        </p:txBody>
      </p:sp>
      <p:sp>
        <p:nvSpPr>
          <p:cNvPr id="3" name="Замещающий текст 2"/>
          <p:cNvSpPr/>
          <p:nvPr>
            <p:ph type="body" idx="1"/>
          </p:nvPr>
        </p:nvSpPr>
        <p:spPr/>
        <p:txBody>
          <a:bodyPr>
            <a:normAutofit lnSpcReduction="20000"/>
          </a:bodyPr>
          <a:p>
            <a:pPr marL="114300" indent="0">
              <a:buNone/>
            </a:pPr>
            <a:r>
              <a:rPr lang="ru-RU">
                <a:sym typeface="+mn-ea"/>
              </a:rPr>
              <a:t>Задачи:</a:t>
            </a:r>
            <a:endParaRPr lang="ru-RU"/>
          </a:p>
          <a:p>
            <a:r>
              <a:rPr lang="en-US" altLang="en-US"/>
              <a:t>актуализировать</a:t>
            </a:r>
            <a:r>
              <a:rPr lang="en-US" altLang="ru-RU"/>
              <a:t> </a:t>
            </a:r>
            <a:r>
              <a:rPr lang="en-US" altLang="en-US"/>
              <a:t>имеющиеся</a:t>
            </a:r>
            <a:r>
              <a:rPr lang="en-US" altLang="ru-RU"/>
              <a:t> </a:t>
            </a:r>
            <a:r>
              <a:rPr lang="en-US" altLang="en-US"/>
              <a:t>знания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теме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развить</a:t>
            </a:r>
            <a:r>
              <a:rPr lang="en-US" altLang="ru-RU"/>
              <a:t> </a:t>
            </a:r>
            <a:r>
              <a:rPr lang="en-US" altLang="en-US"/>
              <a:t>аналитические</a:t>
            </a:r>
            <a:r>
              <a:rPr lang="en-US" altLang="ru-RU"/>
              <a:t> </a:t>
            </a:r>
            <a:r>
              <a:rPr lang="en-US" altLang="en-US"/>
              <a:t>способности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умение</a:t>
            </a:r>
            <a:r>
              <a:rPr lang="en-US" altLang="ru-RU"/>
              <a:t> </a:t>
            </a:r>
            <a:r>
              <a:rPr lang="en-US" altLang="en-US"/>
              <a:t>критически</a:t>
            </a:r>
            <a:r>
              <a:rPr lang="en-US" altLang="ru-RU"/>
              <a:t> </a:t>
            </a:r>
            <a:r>
              <a:rPr lang="en-US" altLang="en-US"/>
              <a:t>оценивать</a:t>
            </a:r>
            <a:r>
              <a:rPr lang="en-US" altLang="ru-RU"/>
              <a:t> </a:t>
            </a:r>
            <a:r>
              <a:rPr lang="en-US" altLang="en-US"/>
              <a:t>информацию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научить</a:t>
            </a:r>
            <a:r>
              <a:rPr lang="en-US" altLang="ru-RU"/>
              <a:t> </a:t>
            </a:r>
            <a:r>
              <a:rPr lang="en-US" altLang="en-US"/>
              <a:t>применять</a:t>
            </a:r>
            <a:r>
              <a:rPr lang="en-US" altLang="ru-RU"/>
              <a:t> </a:t>
            </a:r>
            <a:r>
              <a:rPr lang="en-US" altLang="en-US"/>
              <a:t>знания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обнаружения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исправления</a:t>
            </a:r>
            <a:r>
              <a:rPr lang="en-US" altLang="ru-RU"/>
              <a:t> </a:t>
            </a:r>
            <a:r>
              <a:rPr lang="en-US" altLang="en-US"/>
              <a:t>ошибок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сформировать</a:t>
            </a:r>
            <a:r>
              <a:rPr lang="en-US" altLang="ru-RU"/>
              <a:t> </a:t>
            </a:r>
            <a:r>
              <a:rPr lang="en-US" altLang="en-US"/>
              <a:t>навык</a:t>
            </a:r>
            <a:r>
              <a:rPr lang="en-US" altLang="ru-RU"/>
              <a:t> </a:t>
            </a:r>
            <a:r>
              <a:rPr lang="en-US" altLang="en-US"/>
              <a:t>проверки</a:t>
            </a:r>
            <a:r>
              <a:rPr lang="en-US" altLang="ru-RU"/>
              <a:t> </a:t>
            </a:r>
            <a:r>
              <a:rPr lang="en-US" altLang="en-US"/>
              <a:t>надёжности</a:t>
            </a:r>
            <a:r>
              <a:rPr lang="en-US" altLang="ru-RU"/>
              <a:t> </a:t>
            </a:r>
            <a:r>
              <a:rPr lang="en-US" altLang="en-US"/>
              <a:t>источников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сравнения</a:t>
            </a:r>
            <a:r>
              <a:rPr lang="en-US" altLang="ru-RU"/>
              <a:t> </a:t>
            </a:r>
            <a:r>
              <a:rPr lang="en-US" altLang="en-US"/>
              <a:t>данных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другими</a:t>
            </a:r>
            <a:r>
              <a:rPr lang="en-US" altLang="ru-RU"/>
              <a:t> </a:t>
            </a:r>
            <a:r>
              <a:rPr lang="en-US" altLang="en-US"/>
              <a:t>ресурсами</a:t>
            </a:r>
            <a:r>
              <a:rPr lang="en-US" altLang="ru-RU"/>
              <a:t>; </a:t>
            </a:r>
            <a:endParaRPr lang="en-US" altLang="ru-RU"/>
          </a:p>
          <a:p>
            <a:r>
              <a:rPr lang="en-US" altLang="en-US"/>
              <a:t>усилить</a:t>
            </a:r>
            <a:r>
              <a:rPr lang="en-US" altLang="ru-RU"/>
              <a:t> </a:t>
            </a:r>
            <a:r>
              <a:rPr lang="en-US" altLang="en-US"/>
              <a:t>усвоение</a:t>
            </a:r>
            <a:r>
              <a:rPr lang="en-US" altLang="ru-RU"/>
              <a:t> </a:t>
            </a:r>
            <a:r>
              <a:rPr lang="en-US" altLang="en-US"/>
              <a:t>учебного</a:t>
            </a:r>
            <a:r>
              <a:rPr lang="en-US" altLang="ru-RU"/>
              <a:t> </a:t>
            </a:r>
            <a:r>
              <a:rPr lang="en-US" altLang="en-US"/>
              <a:t>материала</a:t>
            </a:r>
            <a:r>
              <a:rPr lang="en-US" altLang="ru-RU"/>
              <a:t> </a:t>
            </a:r>
            <a:r>
              <a:rPr lang="en-US" altLang="en-US"/>
              <a:t>через</a:t>
            </a:r>
            <a:r>
              <a:rPr lang="en-US" altLang="ru-RU"/>
              <a:t> </a:t>
            </a:r>
            <a:r>
              <a:rPr lang="en-US" altLang="en-US"/>
              <a:t>эмоциональную</a:t>
            </a:r>
            <a:r>
              <a:rPr lang="en-US" altLang="ru-RU"/>
              <a:t> </a:t>
            </a:r>
            <a:r>
              <a:rPr lang="en-US" altLang="en-US"/>
              <a:t>вовлечённость</a:t>
            </a:r>
            <a:r>
              <a:rPr lang="en-US" altLang="ru-RU"/>
              <a:t>. </a:t>
            </a:r>
            <a:endParaRPr lang="en-US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Учитель</a:t>
            </a:r>
            <a:r>
              <a:rPr lang="en-US" altLang="ru-RU"/>
              <a:t> </a:t>
            </a:r>
            <a:r>
              <a:rPr lang="en-US" altLang="en-US"/>
              <a:t>заранее</a:t>
            </a:r>
            <a:r>
              <a:rPr lang="en-US" altLang="ru-RU"/>
              <a:t> </a:t>
            </a:r>
            <a:r>
              <a:rPr lang="en-US" altLang="en-US"/>
              <a:t>готовит</a:t>
            </a:r>
            <a:r>
              <a:rPr lang="en-US" altLang="ru-RU"/>
              <a:t> </a:t>
            </a:r>
            <a:r>
              <a:rPr lang="en-US" altLang="en-US"/>
              <a:t>материал</a:t>
            </a:r>
            <a:r>
              <a:rPr lang="en-US" altLang="ru-RU"/>
              <a:t> (</a:t>
            </a:r>
            <a:r>
              <a:rPr lang="en-US" altLang="en-US"/>
              <a:t>текст</a:t>
            </a:r>
            <a:r>
              <a:rPr lang="en-US" altLang="ru-RU"/>
              <a:t>, </a:t>
            </a:r>
            <a:r>
              <a:rPr lang="en-US" altLang="en-US"/>
              <a:t>объяснение</a:t>
            </a:r>
            <a:r>
              <a:rPr lang="en-US" altLang="ru-RU"/>
              <a:t>, </a:t>
            </a:r>
            <a:r>
              <a:rPr lang="en-US" altLang="en-US"/>
              <a:t>пример</a:t>
            </a:r>
            <a:r>
              <a:rPr lang="en-US" altLang="ru-RU"/>
              <a:t>)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намеренно</a:t>
            </a:r>
            <a:r>
              <a:rPr lang="en-US" altLang="ru-RU"/>
              <a:t> </a:t>
            </a:r>
            <a:r>
              <a:rPr lang="en-US" altLang="en-US"/>
              <a:t>включёнными</a:t>
            </a:r>
            <a:r>
              <a:rPr lang="en-US" altLang="ru-RU"/>
              <a:t> </a:t>
            </a:r>
            <a:r>
              <a:rPr lang="en-US" altLang="en-US"/>
              <a:t>ошибками</a:t>
            </a:r>
            <a:r>
              <a:rPr lang="en-US" altLang="ru-RU"/>
              <a:t>. </a:t>
            </a:r>
            <a:r>
              <a:rPr lang="en-US" altLang="en-US"/>
              <a:t>Учащимся</a:t>
            </a:r>
            <a:r>
              <a:rPr lang="en-US" altLang="ru-RU"/>
              <a:t> </a:t>
            </a:r>
            <a:r>
              <a:rPr lang="en-US" altLang="en-US"/>
              <a:t>сообщается</a:t>
            </a:r>
            <a:r>
              <a:rPr lang="en-US" altLang="ru-RU"/>
              <a:t> </a:t>
            </a:r>
            <a:r>
              <a:rPr lang="en-US" altLang="en-US"/>
              <a:t>о</a:t>
            </a:r>
            <a:r>
              <a:rPr lang="en-US" altLang="ru-RU"/>
              <a:t> </a:t>
            </a:r>
            <a:r>
              <a:rPr lang="en-US" altLang="en-US"/>
              <a:t>наличии</a:t>
            </a:r>
            <a:r>
              <a:rPr lang="en-US" altLang="ru-RU"/>
              <a:t> </a:t>
            </a:r>
            <a:r>
              <a:rPr lang="en-US" altLang="en-US"/>
              <a:t>неточностей</a:t>
            </a:r>
            <a:r>
              <a:rPr lang="en-US" altLang="ru-RU"/>
              <a:t>,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ставится</a:t>
            </a:r>
            <a:r>
              <a:rPr lang="en-US" altLang="ru-RU"/>
              <a:t> </a:t>
            </a:r>
            <a:r>
              <a:rPr lang="en-US" altLang="en-US"/>
              <a:t>задача</a:t>
            </a:r>
            <a:r>
              <a:rPr lang="en-US" altLang="ru-RU"/>
              <a:t> </a:t>
            </a:r>
            <a:r>
              <a:rPr lang="en-US" altLang="en-US"/>
              <a:t>найти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исправить</a:t>
            </a:r>
            <a:r>
              <a:rPr lang="en-US" altLang="ru-RU"/>
              <a:t> </a:t>
            </a:r>
            <a:r>
              <a:rPr lang="en-US" altLang="en-US"/>
              <a:t>их</a:t>
            </a:r>
            <a:r>
              <a:rPr lang="en-US" altLang="ru-RU"/>
              <a:t>. </a:t>
            </a:r>
            <a:r>
              <a:rPr lang="en-US" altLang="en-US"/>
              <a:t>Ошибки</a:t>
            </a:r>
            <a:r>
              <a:rPr lang="en-US" altLang="ru-RU"/>
              <a:t> </a:t>
            </a:r>
            <a:r>
              <a:rPr lang="en-US" altLang="en-US"/>
              <a:t>могут</a:t>
            </a:r>
            <a:r>
              <a:rPr lang="en-US" altLang="ru-RU"/>
              <a:t> </a:t>
            </a:r>
            <a:r>
              <a:rPr lang="en-US" altLang="en-US"/>
              <a:t>быть</a:t>
            </a:r>
            <a:r>
              <a:rPr lang="en-US" altLang="ru-RU"/>
              <a:t> </a:t>
            </a:r>
            <a:r>
              <a:rPr lang="en-US" altLang="en-US"/>
              <a:t>явными</a:t>
            </a:r>
            <a:r>
              <a:rPr lang="en-US" altLang="ru-RU"/>
              <a:t> (</a:t>
            </a:r>
            <a:r>
              <a:rPr lang="en-US" altLang="en-US"/>
              <a:t>очевидные</a:t>
            </a:r>
            <a:r>
              <a:rPr lang="en-US" altLang="ru-RU"/>
              <a:t> </a:t>
            </a:r>
            <a:r>
              <a:rPr lang="en-US" altLang="en-US"/>
              <a:t>нарушения</a:t>
            </a:r>
            <a:r>
              <a:rPr lang="en-US" altLang="ru-RU"/>
              <a:t> </a:t>
            </a:r>
            <a:r>
              <a:rPr lang="en-US" altLang="en-US"/>
              <a:t>правил</a:t>
            </a:r>
            <a:r>
              <a:rPr lang="en-US" altLang="ru-RU"/>
              <a:t>)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скрытыми</a:t>
            </a:r>
            <a:r>
              <a:rPr lang="en-US" altLang="ru-RU"/>
              <a:t>, </a:t>
            </a:r>
            <a:r>
              <a:rPr lang="en-US" altLang="en-US"/>
              <a:t>требующими</a:t>
            </a:r>
            <a:r>
              <a:rPr lang="en-US" altLang="ru-RU"/>
              <a:t> </a:t>
            </a:r>
            <a:r>
              <a:rPr lang="en-US" altLang="en-US"/>
              <a:t>глубокого</a:t>
            </a:r>
            <a:r>
              <a:rPr lang="en-US" altLang="ru-RU"/>
              <a:t> </a:t>
            </a:r>
            <a:r>
              <a:rPr lang="en-US" altLang="en-US"/>
              <a:t>понимания</a:t>
            </a:r>
            <a:r>
              <a:rPr lang="en-US" altLang="ru-RU"/>
              <a:t> </a:t>
            </a:r>
            <a:r>
              <a:rPr lang="en-US" altLang="en-US"/>
              <a:t>темы</a:t>
            </a:r>
            <a:r>
              <a:rPr lang="en-US" altLang="ru-RU"/>
              <a:t>. 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Работа</a:t>
            </a:r>
            <a:r>
              <a:rPr lang="en-US" altLang="ru-RU"/>
              <a:t> </a:t>
            </a:r>
            <a:r>
              <a:rPr lang="en-US" altLang="en-US"/>
              <a:t>может</a:t>
            </a:r>
            <a:r>
              <a:rPr lang="en-US" altLang="ru-RU"/>
              <a:t> </a:t>
            </a:r>
            <a:r>
              <a:rPr lang="en-US" altLang="en-US"/>
              <a:t>организовываться</a:t>
            </a:r>
            <a:r>
              <a:rPr lang="en-US" altLang="ru-RU"/>
              <a:t> </a:t>
            </a:r>
            <a:r>
              <a:rPr lang="en-US" altLang="en-US"/>
              <a:t>индивидуально</a:t>
            </a:r>
            <a:r>
              <a:rPr lang="en-US" altLang="ru-RU"/>
              <a:t>,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парах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группах</a:t>
            </a:r>
            <a:r>
              <a:rPr lang="en-US" altLang="ru-RU"/>
              <a:t>. </a:t>
            </a:r>
            <a:r>
              <a:rPr lang="en-US" altLang="en-US"/>
              <a:t>После</a:t>
            </a:r>
            <a:r>
              <a:rPr lang="en-US" altLang="ru-RU"/>
              <a:t> </a:t>
            </a:r>
            <a:r>
              <a:rPr lang="en-US" altLang="en-US"/>
              <a:t>обнаружения</a:t>
            </a:r>
            <a:r>
              <a:rPr lang="en-US" altLang="ru-RU"/>
              <a:t> </a:t>
            </a:r>
            <a:r>
              <a:rPr lang="en-US" altLang="en-US"/>
              <a:t>ошибок</a:t>
            </a:r>
            <a:r>
              <a:rPr lang="en-US" altLang="ru-RU"/>
              <a:t> </a:t>
            </a:r>
            <a:r>
              <a:rPr lang="en-US" altLang="en-US"/>
              <a:t>важно</a:t>
            </a:r>
            <a:r>
              <a:rPr lang="en-US" altLang="ru-RU"/>
              <a:t> </a:t>
            </a:r>
            <a:r>
              <a:rPr lang="en-US" altLang="en-US"/>
              <a:t>акцентировать</a:t>
            </a:r>
            <a:r>
              <a:rPr lang="en-US" altLang="ru-RU"/>
              <a:t> </a:t>
            </a:r>
            <a:r>
              <a:rPr lang="en-US" altLang="en-US"/>
              <a:t>внимание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правильных</a:t>
            </a:r>
            <a:r>
              <a:rPr lang="en-US" altLang="ru-RU"/>
              <a:t> </a:t>
            </a:r>
            <a:r>
              <a:rPr lang="en-US" altLang="en-US"/>
              <a:t>вариантах</a:t>
            </a:r>
            <a:r>
              <a:rPr lang="en-US" altLang="ru-RU"/>
              <a:t>, </a:t>
            </a:r>
            <a:r>
              <a:rPr lang="en-US" altLang="en-US"/>
              <a:t>чтобы</a:t>
            </a:r>
            <a:r>
              <a:rPr lang="en-US" altLang="ru-RU"/>
              <a:t> </a:t>
            </a:r>
            <a:r>
              <a:rPr lang="en-US" altLang="en-US"/>
              <a:t>они</a:t>
            </a:r>
            <a:r>
              <a:rPr lang="en-US" altLang="ru-RU"/>
              <a:t> </a:t>
            </a:r>
            <a:r>
              <a:rPr lang="en-US" altLang="en-US"/>
              <a:t>закрепились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памяти</a:t>
            </a:r>
            <a:r>
              <a:rPr lang="en-US" altLang="ru-RU"/>
              <a:t>.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визуализации</a:t>
            </a:r>
            <a:r>
              <a:rPr lang="en-US" altLang="ru-RU"/>
              <a:t> </a:t>
            </a:r>
            <a:r>
              <a:rPr lang="en-US" altLang="en-US"/>
              <a:t>исправлений</a:t>
            </a:r>
            <a:r>
              <a:rPr lang="en-US" altLang="ru-RU"/>
              <a:t> </a:t>
            </a:r>
            <a:r>
              <a:rPr lang="en-US" altLang="en-US"/>
              <a:t>можно</a:t>
            </a:r>
            <a:r>
              <a:rPr lang="en-US" altLang="ru-RU"/>
              <a:t> </a:t>
            </a:r>
            <a:r>
              <a:rPr lang="en-US" altLang="en-US"/>
              <a:t>использовать</a:t>
            </a:r>
            <a:r>
              <a:rPr lang="en-US" altLang="ru-RU"/>
              <a:t> </a:t>
            </a:r>
            <a:r>
              <a:rPr lang="en-US" altLang="en-US"/>
              <a:t>доску</a:t>
            </a:r>
            <a:r>
              <a:rPr lang="en-US" altLang="ru-RU"/>
              <a:t>, </a:t>
            </a:r>
            <a:r>
              <a:rPr lang="en-US" altLang="en-US"/>
              <a:t>мультимедиа</a:t>
            </a:r>
            <a:r>
              <a:rPr lang="en-US" altLang="ru-RU"/>
              <a:t>, </a:t>
            </a:r>
            <a:r>
              <a:rPr lang="en-US" altLang="en-US"/>
              <a:t>карточки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/>
              <a:t>Практическая значимость</a:t>
            </a:r>
            <a:endParaRPr 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175" i="1"/>
              <a:t>(тема урока, класс, предмет, этап урока, на котором проведена апробация, возможные варианты применения)</a:t>
            </a:r>
            <a:endParaRPr sz="2175" i="1"/>
          </a:p>
        </p:txBody>
      </p:sp>
      <p:sp>
        <p:nvSpPr>
          <p:cNvPr id="1" name="Текстовое поле 0"/>
          <p:cNvSpPr txBox="1"/>
          <p:nvPr/>
        </p:nvSpPr>
        <p:spPr>
          <a:xfrm>
            <a:off x="346710" y="2474595"/>
            <a:ext cx="11683365" cy="3446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1800">
                <a:latin typeface="Calibri" panose="020F0502020204030204" charset="0"/>
                <a:cs typeface="Calibri" panose="020F0502020204030204" charset="0"/>
              </a:rPr>
              <a:t>Тема урока: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Спряжение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глаголов</a:t>
            </a:r>
            <a:endParaRPr lang="en-US" altLang="en-US" sz="18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1800">
                <a:latin typeface="Calibri" panose="020F0502020204030204" charset="0"/>
                <a:cs typeface="Calibri" panose="020F0502020204030204" charset="0"/>
              </a:rPr>
              <a:t>Класс: 4</a:t>
            </a:r>
            <a:endParaRPr lang="ru-RU" altLang="en-US" sz="18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1800">
                <a:latin typeface="Calibri" panose="020F0502020204030204" charset="0"/>
                <a:cs typeface="Calibri" panose="020F0502020204030204" charset="0"/>
              </a:rPr>
              <a:t>Предмет: русский язык</a:t>
            </a:r>
            <a:endParaRPr lang="ru-RU" altLang="en-US" sz="18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1800">
                <a:latin typeface="Calibri" panose="020F0502020204030204" charset="0"/>
                <a:cs typeface="Calibri" panose="020F0502020204030204" charset="0"/>
              </a:rPr>
              <a:t>Этап урока: Первичное закрепление</a:t>
            </a:r>
            <a:endParaRPr lang="ru-RU" altLang="en-US" sz="18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1800">
                <a:latin typeface="Calibri" panose="020F0502020204030204" charset="0"/>
                <a:cs typeface="Calibri" panose="020F0502020204030204" charset="0"/>
              </a:rPr>
              <a:t>Возможные варианты: </a:t>
            </a:r>
            <a:endParaRPr lang="ru-RU" altLang="en-US" sz="1800"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Работа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с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текстом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Учащимся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предлагается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найти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исправить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ошибки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в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предложенном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тексте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(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например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в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русском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языке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—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ошибки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в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правописании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: </a:t>
            </a:r>
            <a:r>
              <a:rPr lang="" altLang="en-US" sz="1800">
                <a:latin typeface="Calibri" panose="020F0502020204030204" charset="0"/>
                <a:cs typeface="Calibri" panose="020F0502020204030204" charset="0"/>
              </a:rPr>
              <a:t>«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деревяное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крыльцо</a:t>
            </a:r>
            <a:r>
              <a:rPr lang="" altLang="en-US" sz="1800">
                <a:latin typeface="Calibri" panose="020F0502020204030204" charset="0"/>
                <a:cs typeface="Calibri" panose="020F0502020204030204" charset="0"/>
              </a:rPr>
              <a:t>»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вместо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" altLang="en-US" sz="1800">
                <a:latin typeface="Calibri" panose="020F0502020204030204" charset="0"/>
                <a:cs typeface="Calibri" panose="020F0502020204030204" charset="0"/>
              </a:rPr>
              <a:t>«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деревянное</a:t>
            </a:r>
            <a:r>
              <a:rPr lang="" altLang="en-US" sz="1800">
                <a:latin typeface="Calibri" panose="020F0502020204030204" charset="0"/>
                <a:cs typeface="Calibri" panose="020F0502020204030204" charset="0"/>
              </a:rPr>
              <a:t>»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). </a:t>
            </a:r>
            <a:endParaRPr lang="en-US" altLang="ru-RU" sz="1800"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Устные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объяснения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Учитель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при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объяснении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материала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намеренно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допускает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ошибки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ученики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должны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их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заметить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исправить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endParaRPr lang="en-US" altLang="ru-RU" sz="1800"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Групповая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работа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Учащиеся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работают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в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группах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обсуждают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найденные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ошибки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затем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представители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групп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оглашают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результаты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endParaRPr lang="en-US" altLang="ru-RU" sz="1800"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Индивидуальная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работа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Используется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для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контроля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знаний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работы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с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одарёнными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или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отстающими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1800">
                <a:latin typeface="Calibri" panose="020F0502020204030204" charset="0"/>
                <a:cs typeface="Calibri" panose="020F0502020204030204" charset="0"/>
              </a:rPr>
              <a:t>учащимися</a:t>
            </a:r>
            <a:r>
              <a:rPr lang="en-US" altLang="ru-RU" sz="1800"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1800"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1918970" y="764540"/>
            <a:ext cx="7584440" cy="75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Применение приема на уроке</a:t>
            </a:r>
            <a:endParaRPr lang="ru-RU"/>
          </a:p>
        </p:txBody>
      </p:sp>
      <p:sp>
        <p:nvSpPr>
          <p:cNvPr id="119" name="Google Shape;119;p4"/>
          <p:cNvSpPr txBox="1"/>
          <p:nvPr>
            <p:ph type="body" idx="1"/>
          </p:nvPr>
        </p:nvSpPr>
        <p:spPr>
          <a:xfrm>
            <a:off x="840105" y="2057400"/>
            <a:ext cx="9936480" cy="3811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2400"/>
              <a:t>Приём</a:t>
            </a:r>
            <a:r>
              <a:rPr lang="en-US" altLang="ru-RU" sz="2400"/>
              <a:t> </a:t>
            </a:r>
            <a:r>
              <a:rPr lang="" altLang="en-US" sz="2400"/>
              <a:t>«</a:t>
            </a:r>
            <a:r>
              <a:rPr lang="en-US" altLang="en-US" sz="2400"/>
              <a:t>Лови</a:t>
            </a:r>
            <a:r>
              <a:rPr lang="en-US" altLang="ru-RU" sz="2400"/>
              <a:t> </a:t>
            </a:r>
            <a:r>
              <a:rPr lang="en-US" altLang="en-US" sz="2400"/>
              <a:t>ошибку</a:t>
            </a:r>
            <a:r>
              <a:rPr lang="en-US" altLang="ru-RU" sz="2400"/>
              <a:t>!</a:t>
            </a:r>
            <a:r>
              <a:rPr lang="" altLang="en-US" sz="2400"/>
              <a:t>»</a:t>
            </a:r>
            <a:r>
              <a:rPr lang="en-US" altLang="ru-RU" sz="2400"/>
              <a:t> </a:t>
            </a:r>
            <a:r>
              <a:rPr lang="en-US" altLang="en-US" sz="2400"/>
              <a:t>на</a:t>
            </a:r>
            <a:r>
              <a:rPr lang="en-US" altLang="ru-RU" sz="2400"/>
              <a:t> </a:t>
            </a:r>
            <a:r>
              <a:rPr lang="en-US" altLang="en-US" sz="2400"/>
              <a:t>уроке</a:t>
            </a:r>
            <a:r>
              <a:rPr lang="en-US" altLang="ru-RU" sz="2400"/>
              <a:t> </a:t>
            </a:r>
            <a:r>
              <a:rPr lang="en-US" altLang="en-US" sz="2400"/>
              <a:t>русского</a:t>
            </a:r>
            <a:r>
              <a:rPr lang="en-US" altLang="ru-RU" sz="2400"/>
              <a:t> </a:t>
            </a:r>
            <a:r>
              <a:rPr lang="en-US" altLang="en-US" sz="2400"/>
              <a:t>языка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4 </a:t>
            </a:r>
            <a:r>
              <a:rPr lang="en-US" altLang="en-US" sz="2400"/>
              <a:t>классе</a:t>
            </a:r>
            <a:r>
              <a:rPr lang="en-US" altLang="ru-RU" sz="2400"/>
              <a:t> </a:t>
            </a:r>
            <a:r>
              <a:rPr lang="en-US" altLang="en-US" sz="2400"/>
              <a:t>по</a:t>
            </a:r>
            <a:r>
              <a:rPr lang="en-US" altLang="ru-RU" sz="2400"/>
              <a:t> </a:t>
            </a:r>
            <a:r>
              <a:rPr lang="en-US" altLang="en-US" sz="2400"/>
              <a:t>теме</a:t>
            </a:r>
            <a:r>
              <a:rPr lang="en-US" altLang="ru-RU" sz="2400"/>
              <a:t> </a:t>
            </a:r>
            <a:r>
              <a:rPr lang="" altLang="en-US" sz="2400"/>
              <a:t>«</a:t>
            </a:r>
            <a:r>
              <a:rPr lang="en-US" altLang="en-US" sz="2400"/>
              <a:t>Спряжение</a:t>
            </a:r>
            <a:r>
              <a:rPr lang="en-US" altLang="ru-RU" sz="2400"/>
              <a:t> </a:t>
            </a:r>
            <a:r>
              <a:rPr lang="en-US" altLang="en-US" sz="2400"/>
              <a:t>глаголов</a:t>
            </a:r>
            <a:r>
              <a:rPr lang="" altLang="en-US" sz="2400"/>
              <a:t>»</a:t>
            </a:r>
            <a:endParaRPr lang="" altLang="en-US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" altLang="en-US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2400"/>
              <a:t>Цель</a:t>
            </a:r>
            <a:r>
              <a:rPr lang="en-US" altLang="ru-RU" sz="2400"/>
              <a:t>: </a:t>
            </a:r>
            <a:r>
              <a:rPr lang="en-US" altLang="en-US" sz="2400"/>
              <a:t>развить</a:t>
            </a:r>
            <a:r>
              <a:rPr lang="en-US" altLang="ru-RU" sz="2400"/>
              <a:t> </a:t>
            </a:r>
            <a:r>
              <a:rPr lang="en-US" altLang="en-US" sz="2400"/>
              <a:t>критическое</a:t>
            </a:r>
            <a:r>
              <a:rPr lang="en-US" altLang="ru-RU" sz="2400"/>
              <a:t> </a:t>
            </a:r>
            <a:r>
              <a:rPr lang="en-US" altLang="en-US" sz="2400"/>
              <a:t>мышление</a:t>
            </a:r>
            <a:r>
              <a:rPr lang="en-US" altLang="ru-RU" sz="2400"/>
              <a:t>, </a:t>
            </a:r>
            <a:r>
              <a:rPr lang="en-US" altLang="en-US" sz="2400"/>
              <a:t>внимательность</a:t>
            </a:r>
            <a:r>
              <a:rPr lang="en-US" altLang="ru-RU" sz="2400"/>
              <a:t> </a:t>
            </a:r>
            <a:r>
              <a:rPr lang="en-US" altLang="en-US" sz="2400"/>
              <a:t>к</a:t>
            </a:r>
            <a:r>
              <a:rPr lang="en-US" altLang="ru-RU" sz="2400"/>
              <a:t> </a:t>
            </a:r>
            <a:r>
              <a:rPr lang="en-US" altLang="en-US" sz="2400"/>
              <a:t>языковым</a:t>
            </a:r>
            <a:r>
              <a:rPr lang="en-US" altLang="ru-RU" sz="2400"/>
              <a:t> </a:t>
            </a:r>
            <a:r>
              <a:rPr lang="en-US" altLang="en-US" sz="2400"/>
              <a:t>нормам</a:t>
            </a:r>
            <a:r>
              <a:rPr lang="en-US" altLang="ru-RU" sz="2400"/>
              <a:t>, </a:t>
            </a:r>
            <a:r>
              <a:rPr lang="en-US" altLang="en-US" sz="2400"/>
              <a:t>закрепить</a:t>
            </a:r>
            <a:r>
              <a:rPr lang="en-US" altLang="ru-RU" sz="2400"/>
              <a:t> </a:t>
            </a:r>
            <a:r>
              <a:rPr lang="en-US" altLang="en-US" sz="2400"/>
              <a:t>правила</a:t>
            </a:r>
            <a:r>
              <a:rPr lang="en-US" altLang="ru-RU" sz="2400"/>
              <a:t> </a:t>
            </a:r>
            <a:r>
              <a:rPr lang="en-US" altLang="en-US" sz="2400"/>
              <a:t>спряжения</a:t>
            </a:r>
            <a:r>
              <a:rPr lang="en-US" altLang="ru-RU" sz="2400"/>
              <a:t> </a:t>
            </a:r>
            <a:r>
              <a:rPr lang="en-US" altLang="en-US" sz="2400"/>
              <a:t>через</a:t>
            </a:r>
            <a:r>
              <a:rPr lang="en-US" altLang="ru-RU" sz="2400"/>
              <a:t> </a:t>
            </a:r>
            <a:r>
              <a:rPr lang="en-US" altLang="en-US" sz="2400"/>
              <a:t>активное</a:t>
            </a:r>
            <a:r>
              <a:rPr lang="en-US" altLang="ru-RU" sz="2400"/>
              <a:t> </a:t>
            </a:r>
            <a:r>
              <a:rPr lang="en-US" altLang="en-US" sz="2400"/>
              <a:t>участие</a:t>
            </a:r>
            <a:r>
              <a:rPr lang="en-US" altLang="ru-RU" sz="2400"/>
              <a:t>.</a:t>
            </a:r>
            <a:endParaRPr lang="en-US" altLang="ru-RU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2400"/>
              <a:t>Планируемые</a:t>
            </a:r>
            <a:r>
              <a:rPr lang="en-US" altLang="ru-RU" sz="2400"/>
              <a:t> </a:t>
            </a:r>
            <a:r>
              <a:rPr lang="en-US" altLang="en-US" sz="2400"/>
              <a:t>результат</a:t>
            </a:r>
            <a:r>
              <a:rPr lang="ru-RU" altLang="en-US" sz="2400"/>
              <a:t>ы</a:t>
            </a:r>
            <a:r>
              <a:rPr lang="en-US" altLang="ru-RU" sz="2400"/>
              <a:t>: </a:t>
            </a:r>
            <a:endParaRPr lang="en-US" altLang="ru-RU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2400"/>
              <a:t>1. </a:t>
            </a:r>
            <a:r>
              <a:rPr lang="en-US" altLang="en-US" sz="2400"/>
              <a:t>учащиеся</a:t>
            </a:r>
            <a:r>
              <a:rPr lang="en-US" altLang="ru-RU" sz="2400"/>
              <a:t> </a:t>
            </a:r>
            <a:r>
              <a:rPr lang="en-US" altLang="en-US" sz="2400"/>
              <a:t>научатся</a:t>
            </a:r>
            <a:r>
              <a:rPr lang="en-US" altLang="ru-RU" sz="2400"/>
              <a:t> </a:t>
            </a:r>
            <a:r>
              <a:rPr lang="en-US" altLang="en-US" sz="2400"/>
              <a:t>уверенно</a:t>
            </a:r>
            <a:r>
              <a:rPr lang="en-US" altLang="ru-RU" sz="2400"/>
              <a:t> </a:t>
            </a:r>
            <a:r>
              <a:rPr lang="en-US" altLang="en-US" sz="2400"/>
              <a:t>определять</a:t>
            </a:r>
            <a:r>
              <a:rPr lang="en-US" altLang="ru-RU" sz="2400"/>
              <a:t> </a:t>
            </a:r>
            <a:r>
              <a:rPr lang="en-US" altLang="en-US" sz="2400"/>
              <a:t>спряжение</a:t>
            </a:r>
            <a:r>
              <a:rPr lang="en-US" altLang="ru-RU" sz="2400"/>
              <a:t> </a:t>
            </a:r>
            <a:r>
              <a:rPr lang="en-US" altLang="en-US" sz="2400"/>
              <a:t>глаголов</a:t>
            </a:r>
            <a:r>
              <a:rPr lang="en-US" altLang="ru-RU" sz="2400"/>
              <a:t>, </a:t>
            </a:r>
            <a:endParaRPr lang="en-US" altLang="ru-RU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2400"/>
              <a:t>2. </a:t>
            </a:r>
            <a:r>
              <a:rPr lang="en-US" altLang="en-US" sz="2400"/>
              <a:t>аргументированно</a:t>
            </a:r>
            <a:r>
              <a:rPr lang="en-US" altLang="ru-RU" sz="2400"/>
              <a:t> </a:t>
            </a:r>
            <a:r>
              <a:rPr lang="en-US" altLang="en-US" sz="2400"/>
              <a:t>исправлять</a:t>
            </a:r>
            <a:r>
              <a:rPr lang="en-US" altLang="ru-RU" sz="2400"/>
              <a:t> </a:t>
            </a:r>
            <a:r>
              <a:rPr lang="en-US" altLang="en-US" sz="2400"/>
              <a:t>ошибки</a:t>
            </a:r>
            <a:r>
              <a:rPr lang="en-US" altLang="ru-RU" sz="2400"/>
              <a:t>, </a:t>
            </a:r>
            <a:endParaRPr lang="en-US" altLang="ru-RU" sz="2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2400"/>
              <a:t>3. </a:t>
            </a:r>
            <a:r>
              <a:rPr lang="en-US" altLang="en-US" sz="2400"/>
              <a:t>повысится</a:t>
            </a:r>
            <a:r>
              <a:rPr lang="en-US" altLang="ru-RU" sz="2400"/>
              <a:t> </a:t>
            </a:r>
            <a:r>
              <a:rPr lang="en-US" altLang="en-US" sz="2400"/>
              <a:t>вовлечённость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учебный</a:t>
            </a:r>
            <a:r>
              <a:rPr lang="en-US" altLang="ru-RU" sz="2400"/>
              <a:t> </a:t>
            </a:r>
            <a:r>
              <a:rPr lang="en-US" altLang="en-US" sz="2400"/>
              <a:t>процесс</a:t>
            </a:r>
            <a:r>
              <a:rPr lang="en-US" altLang="ru-RU" sz="2400"/>
              <a:t>.</a:t>
            </a:r>
            <a:endParaRPr lang="en-US" altLang="ru-RU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/>
          <p:nvPr>
            <p:ph type="title"/>
          </p:nvPr>
        </p:nvSpPr>
        <p:spPr>
          <a:xfrm>
            <a:off x="2199640" y="365125"/>
            <a:ext cx="9155430" cy="1325880"/>
          </a:xfrm>
        </p:spPr>
        <p:txBody>
          <a:bodyPr/>
          <a:p>
            <a:r>
              <a:rPr lang="ru-RU">
                <a:sym typeface="+mn-ea"/>
              </a:rPr>
              <a:t>Применение приема на уроке</a:t>
            </a:r>
            <a:endParaRPr lang="ru-RU" altLang="en-US"/>
          </a:p>
        </p:txBody>
      </p:sp>
      <p:sp>
        <p:nvSpPr>
          <p:cNvPr id="3" name="Замещающий текст 2"/>
          <p:cNvSpPr/>
          <p:nvPr>
            <p:ph type="body" idx="1"/>
          </p:nvPr>
        </p:nvSpPr>
        <p:spPr>
          <a:xfrm>
            <a:off x="839470" y="1497330"/>
            <a:ext cx="10702290" cy="4214495"/>
          </a:xfrm>
        </p:spPr>
        <p:txBody>
          <a:bodyPr>
            <a:normAutofit fontScale="75000"/>
          </a:bodyPr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</a:pPr>
            <a:r>
              <a:rPr lang="ru-RU" altLang="en-US" b="0">
                <a:sym typeface="+mn-ea"/>
              </a:rPr>
              <a:t>1. </a:t>
            </a:r>
            <a:r>
              <a:rPr lang="en-US" altLang="en-US" b="0">
                <a:sym typeface="+mn-ea"/>
              </a:rPr>
              <a:t>Подготовка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материала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Учитель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составляет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список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глаголов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намеренно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допущенными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ошибками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в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определении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спряжения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или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написании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личных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окончаний</a:t>
            </a:r>
            <a:r>
              <a:rPr lang="en-US" altLang="ru-RU" b="0">
                <a:sym typeface="+mn-ea"/>
              </a:rPr>
              <a:t> (</a:t>
            </a:r>
            <a:r>
              <a:rPr lang="en-US" altLang="en-US" b="0">
                <a:sym typeface="+mn-ea"/>
              </a:rPr>
              <a:t>например</a:t>
            </a:r>
            <a:r>
              <a:rPr lang="en-US" altLang="ru-RU" b="0">
                <a:sym typeface="+mn-ea"/>
              </a:rPr>
              <a:t>: </a:t>
            </a:r>
            <a:r>
              <a:rPr lang="en-US" altLang="en-US" b="0">
                <a:sym typeface="+mn-ea"/>
              </a:rPr>
              <a:t>«читать</a:t>
            </a:r>
            <a:r>
              <a:rPr lang="en-US" altLang="ru-RU" b="0">
                <a:sym typeface="+mn-ea"/>
              </a:rPr>
              <a:t> (2‑</a:t>
            </a:r>
            <a:r>
              <a:rPr lang="en-US" altLang="en-US" b="0">
                <a:sym typeface="+mn-ea"/>
              </a:rPr>
              <a:t>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спряжение</a:t>
            </a:r>
            <a:r>
              <a:rPr lang="en-US" altLang="ru-RU" b="0">
                <a:sym typeface="+mn-ea"/>
              </a:rPr>
              <a:t>)</a:t>
            </a:r>
            <a:r>
              <a:rPr lang="en-US" altLang="en-US" b="0">
                <a:sym typeface="+mn-ea"/>
              </a:rPr>
              <a:t>»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«слышать</a:t>
            </a:r>
            <a:r>
              <a:rPr lang="en-US" altLang="ru-RU" b="0">
                <a:sym typeface="+mn-ea"/>
              </a:rPr>
              <a:t> (1‑</a:t>
            </a:r>
            <a:r>
              <a:rPr lang="en-US" altLang="en-US" b="0">
                <a:sym typeface="+mn-ea"/>
              </a:rPr>
              <a:t>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спряжение</a:t>
            </a:r>
            <a:r>
              <a:rPr lang="en-US" altLang="ru-RU" b="0">
                <a:sym typeface="+mn-ea"/>
              </a:rPr>
              <a:t>)</a:t>
            </a:r>
            <a:r>
              <a:rPr lang="en-US" altLang="en-US" b="0">
                <a:sym typeface="+mn-ea"/>
              </a:rPr>
              <a:t>»</a:t>
            </a:r>
            <a:r>
              <a:rPr lang="en-US" altLang="ru-RU" b="0">
                <a:sym typeface="+mn-ea"/>
              </a:rPr>
              <a:t>).</a:t>
            </a: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b="0">
                <a:sym typeface="+mn-ea"/>
              </a:rPr>
              <a:t>2. </a:t>
            </a:r>
            <a:r>
              <a:rPr lang="en-US" altLang="en-US" b="0">
                <a:sym typeface="+mn-ea"/>
              </a:rPr>
              <a:t>Постановка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задачи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Ученикам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сообщается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что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в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списке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есть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ошибки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предлагается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их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найти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используя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изученные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правила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спряжения</a:t>
            </a:r>
            <a:r>
              <a:rPr lang="en-US" altLang="ru-RU" b="0">
                <a:sym typeface="+mn-ea"/>
              </a:rPr>
              <a:t> (</a:t>
            </a:r>
            <a:r>
              <a:rPr lang="en-US" altLang="en-US" b="0">
                <a:sym typeface="+mn-ea"/>
              </a:rPr>
              <a:t>окончания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инфинитивы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исключения</a:t>
            </a:r>
            <a:r>
              <a:rPr lang="en-US" altLang="ru-RU" b="0">
                <a:sym typeface="+mn-ea"/>
              </a:rPr>
              <a:t>).</a:t>
            </a: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b="0">
                <a:sym typeface="+mn-ea"/>
              </a:rPr>
              <a:t>3. </a:t>
            </a:r>
            <a:r>
              <a:rPr lang="en-US" altLang="en-US" b="0">
                <a:sym typeface="+mn-ea"/>
              </a:rPr>
              <a:t>Работа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в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парах</a:t>
            </a:r>
            <a:r>
              <a:rPr lang="en-US" altLang="ru-RU" b="0">
                <a:sym typeface="+mn-ea"/>
              </a:rPr>
              <a:t>/</a:t>
            </a:r>
            <a:r>
              <a:rPr lang="en-US" altLang="en-US" b="0">
                <a:sym typeface="+mn-ea"/>
              </a:rPr>
              <a:t>группах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Учащиеся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обсуждают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глаголы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проверяют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спряжение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правилам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отмечают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ошибки</a:t>
            </a:r>
            <a:r>
              <a:rPr lang="en-US" altLang="ru-RU" b="0">
                <a:sym typeface="+mn-ea"/>
              </a:rPr>
              <a:t>.</a:t>
            </a: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b="0">
                <a:sym typeface="+mn-ea"/>
              </a:rPr>
              <a:t>4. </a:t>
            </a:r>
            <a:r>
              <a:rPr lang="en-US" altLang="en-US" b="0">
                <a:sym typeface="+mn-ea"/>
              </a:rPr>
              <a:t>Коллективное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обсуждение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Ученики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очереди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называют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найденные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ошибки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объясняют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их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предлагают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исправления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Учитель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корректирует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закрепляет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правильные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варианты</a:t>
            </a:r>
            <a:r>
              <a:rPr lang="en-US" altLang="ru-RU" b="0">
                <a:sym typeface="+mn-ea"/>
              </a:rPr>
              <a:t>.</a:t>
            </a: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b="0">
                <a:sym typeface="+mn-ea"/>
              </a:rPr>
              <a:t>5. </a:t>
            </a:r>
            <a:r>
              <a:rPr lang="en-US" altLang="en-US" b="0">
                <a:sym typeface="+mn-ea"/>
              </a:rPr>
              <a:t>Закрепление</a:t>
            </a:r>
            <a:r>
              <a:rPr lang="en-US" altLang="ru-RU" b="0">
                <a:sym typeface="+mn-ea"/>
              </a:rPr>
              <a:t>. </a:t>
            </a:r>
            <a:r>
              <a:rPr lang="en-US" altLang="en-US" b="0">
                <a:sym typeface="+mn-ea"/>
              </a:rPr>
              <a:t>В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конце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урока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ученики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составляют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свои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примеры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с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«ошибками»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для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одноклассников</a:t>
            </a:r>
            <a:r>
              <a:rPr lang="en-US" altLang="ru-RU" b="0">
                <a:sym typeface="+mn-ea"/>
              </a:rPr>
              <a:t>, </a:t>
            </a:r>
            <a:r>
              <a:rPr lang="en-US" altLang="en-US" b="0">
                <a:sym typeface="+mn-ea"/>
              </a:rPr>
              <a:t>что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дополнительно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активизирует</a:t>
            </a:r>
            <a:r>
              <a:rPr lang="en-US" altLang="ru-RU" b="0">
                <a:sym typeface="+mn-ea"/>
              </a:rPr>
              <a:t> </a:t>
            </a:r>
            <a:r>
              <a:rPr lang="en-US" altLang="en-US" b="0">
                <a:sym typeface="+mn-ea"/>
              </a:rPr>
              <a:t>знания</a:t>
            </a:r>
            <a:r>
              <a:rPr lang="en-US" altLang="ru-RU" b="0">
                <a:sym typeface="+mn-ea"/>
              </a:rPr>
              <a:t>.</a:t>
            </a:r>
            <a:endParaRPr lang="en-US" altLang="ru-RU" b="0"/>
          </a:p>
          <a:p>
            <a:endParaRPr lang="ru-RU" altLang="en-US" b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277495" y="1311275"/>
            <a:ext cx="11257280" cy="38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/>
              <a:t>Выводы:</a:t>
            </a:r>
            <a:endParaRPr 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b="0"/>
              <a:t>Приём</a:t>
            </a:r>
            <a:r>
              <a:rPr lang="en-US" altLang="ru-RU" b="0"/>
              <a:t> </a:t>
            </a:r>
            <a:r>
              <a:rPr lang="" altLang="en-US" b="0"/>
              <a:t>«</a:t>
            </a:r>
            <a:r>
              <a:rPr lang="en-US" altLang="en-US" b="0"/>
              <a:t>Лови</a:t>
            </a:r>
            <a:r>
              <a:rPr lang="en-US" altLang="ru-RU" b="0"/>
              <a:t> </a:t>
            </a:r>
            <a:r>
              <a:rPr lang="en-US" altLang="en-US" b="0"/>
              <a:t>ошибку</a:t>
            </a:r>
            <a:r>
              <a:rPr lang="en-US" altLang="ru-RU" b="0"/>
              <a:t>!</a:t>
            </a:r>
            <a:r>
              <a:rPr lang="" altLang="en-US" b="0"/>
              <a:t>»</a:t>
            </a:r>
            <a:r>
              <a:rPr lang="en-US" altLang="ru-RU" b="0"/>
              <a:t> </a:t>
            </a:r>
            <a:r>
              <a:rPr lang="en-US" altLang="en-US" b="0"/>
              <a:t>демонстрирует</a:t>
            </a:r>
            <a:r>
              <a:rPr lang="en-US" altLang="ru-RU" b="0"/>
              <a:t> </a:t>
            </a:r>
            <a:r>
              <a:rPr lang="en-US" altLang="en-US" b="0"/>
              <a:t>высокую</a:t>
            </a:r>
            <a:r>
              <a:rPr lang="en-US" altLang="ru-RU" b="0"/>
              <a:t> </a:t>
            </a:r>
            <a:r>
              <a:rPr lang="en-US" altLang="en-US" b="0"/>
              <a:t>эффективность</a:t>
            </a:r>
            <a:r>
              <a:rPr lang="en-US" altLang="ru-RU" b="0"/>
              <a:t> </a:t>
            </a:r>
            <a:r>
              <a:rPr lang="en-US" altLang="en-US" b="0"/>
              <a:t>в</a:t>
            </a:r>
            <a:r>
              <a:rPr lang="en-US" altLang="ru-RU" b="0"/>
              <a:t> </a:t>
            </a:r>
            <a:r>
              <a:rPr lang="en-US" altLang="en-US" b="0"/>
              <a:t>активизации</a:t>
            </a:r>
            <a:r>
              <a:rPr lang="en-US" altLang="ru-RU" b="0"/>
              <a:t> </a:t>
            </a:r>
            <a:r>
              <a:rPr lang="en-US" altLang="en-US" b="0"/>
              <a:t>учебной</a:t>
            </a:r>
            <a:r>
              <a:rPr lang="en-US" altLang="ru-RU" b="0"/>
              <a:t> </a:t>
            </a:r>
            <a:r>
              <a:rPr lang="en-US" altLang="en-US" b="0"/>
              <a:t>деятельности</a:t>
            </a:r>
            <a:r>
              <a:rPr lang="en-US" altLang="ru-RU" b="0"/>
              <a:t> </a:t>
            </a:r>
            <a:r>
              <a:rPr lang="en-US" altLang="en-US" b="0"/>
              <a:t>школьников</a:t>
            </a:r>
            <a:r>
              <a:rPr lang="en-US" altLang="ru-RU" b="0"/>
              <a:t>: </a:t>
            </a:r>
            <a:r>
              <a:rPr lang="en-US" altLang="en-US" b="0"/>
              <a:t>он</a:t>
            </a:r>
            <a:r>
              <a:rPr lang="en-US" altLang="ru-RU" b="0"/>
              <a:t> </a:t>
            </a:r>
            <a:r>
              <a:rPr lang="en-US" altLang="en-US" b="0"/>
              <a:t>не</a:t>
            </a:r>
            <a:r>
              <a:rPr lang="en-US" altLang="ru-RU" b="0"/>
              <a:t> </a:t>
            </a:r>
            <a:r>
              <a:rPr lang="en-US" altLang="en-US" b="0"/>
              <a:t>только</a:t>
            </a:r>
            <a:r>
              <a:rPr lang="en-US" altLang="ru-RU" b="0"/>
              <a:t> </a:t>
            </a:r>
            <a:r>
              <a:rPr lang="en-US" altLang="en-US" b="0"/>
              <a:t>повышает</a:t>
            </a:r>
            <a:r>
              <a:rPr lang="en-US" altLang="ru-RU" b="0"/>
              <a:t> </a:t>
            </a:r>
            <a:r>
              <a:rPr lang="en-US" altLang="en-US" b="0"/>
              <a:t>их</a:t>
            </a:r>
            <a:r>
              <a:rPr lang="en-US" altLang="ru-RU" b="0"/>
              <a:t> </a:t>
            </a:r>
            <a:r>
              <a:rPr lang="en-US" altLang="en-US" b="0"/>
              <a:t>вовлечённость</a:t>
            </a:r>
            <a:r>
              <a:rPr lang="en-US" altLang="ru-RU" b="0"/>
              <a:t> </a:t>
            </a:r>
            <a:r>
              <a:rPr lang="en-US" altLang="en-US" b="0"/>
              <a:t>в</a:t>
            </a:r>
            <a:r>
              <a:rPr lang="en-US" altLang="ru-RU" b="0"/>
              <a:t> </a:t>
            </a:r>
            <a:r>
              <a:rPr lang="en-US" altLang="en-US" b="0"/>
              <a:t>образовательный</a:t>
            </a:r>
            <a:r>
              <a:rPr lang="en-US" altLang="ru-RU" b="0"/>
              <a:t> </a:t>
            </a:r>
            <a:r>
              <a:rPr lang="en-US" altLang="en-US" b="0"/>
              <a:t>процесс</a:t>
            </a:r>
            <a:r>
              <a:rPr lang="en-US" altLang="ru-RU" b="0"/>
              <a:t>, </a:t>
            </a:r>
            <a:r>
              <a:rPr lang="en-US" altLang="en-US" b="0"/>
              <a:t>но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целенаправленно</a:t>
            </a:r>
            <a:r>
              <a:rPr lang="en-US" altLang="ru-RU" b="0"/>
              <a:t> </a:t>
            </a:r>
            <a:r>
              <a:rPr lang="en-US" altLang="en-US" b="0"/>
              <a:t>развивает</a:t>
            </a:r>
            <a:r>
              <a:rPr lang="en-US" altLang="ru-RU" b="0"/>
              <a:t> </a:t>
            </a:r>
            <a:r>
              <a:rPr lang="en-US" altLang="en-US" b="0"/>
              <a:t>аналитические</a:t>
            </a:r>
            <a:r>
              <a:rPr lang="en-US" altLang="ru-RU" b="0"/>
              <a:t> </a:t>
            </a:r>
            <a:r>
              <a:rPr lang="en-US" altLang="en-US" b="0"/>
              <a:t>способности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критическое</a:t>
            </a:r>
            <a:r>
              <a:rPr lang="en-US" altLang="ru-RU" b="0"/>
              <a:t> </a:t>
            </a:r>
            <a:r>
              <a:rPr lang="en-US" altLang="en-US" b="0"/>
              <a:t>мышление</a:t>
            </a:r>
            <a:r>
              <a:rPr lang="en-US" altLang="ru-RU" b="0"/>
              <a:t>. </a:t>
            </a:r>
            <a:r>
              <a:rPr lang="en-US" altLang="en-US" b="0"/>
              <a:t>Благодаря</a:t>
            </a:r>
            <a:r>
              <a:rPr lang="en-US" altLang="ru-RU" b="0"/>
              <a:t> </a:t>
            </a:r>
            <a:r>
              <a:rPr lang="en-US" altLang="en-US" b="0"/>
              <a:t>тому</a:t>
            </a:r>
            <a:r>
              <a:rPr lang="en-US" altLang="ru-RU" b="0"/>
              <a:t>, </a:t>
            </a:r>
            <a:r>
              <a:rPr lang="en-US" altLang="en-US" b="0"/>
              <a:t>что</a:t>
            </a:r>
            <a:r>
              <a:rPr lang="en-US" altLang="ru-RU" b="0"/>
              <a:t> </a:t>
            </a:r>
            <a:r>
              <a:rPr lang="en-US" altLang="en-US" b="0"/>
              <a:t>учащиеся</a:t>
            </a:r>
            <a:r>
              <a:rPr lang="en-US" altLang="ru-RU" b="0"/>
              <a:t> </a:t>
            </a:r>
            <a:r>
              <a:rPr lang="en-US" altLang="en-US" b="0"/>
              <a:t>переходят</a:t>
            </a:r>
            <a:r>
              <a:rPr lang="en-US" altLang="ru-RU" b="0"/>
              <a:t> </a:t>
            </a:r>
            <a:r>
              <a:rPr lang="en-US" altLang="en-US" b="0"/>
              <a:t>из</a:t>
            </a:r>
            <a:r>
              <a:rPr lang="en-US" altLang="ru-RU" b="0"/>
              <a:t> </a:t>
            </a:r>
            <a:r>
              <a:rPr lang="en-US" altLang="en-US" b="0"/>
              <a:t>позиции</a:t>
            </a:r>
            <a:r>
              <a:rPr lang="en-US" altLang="ru-RU" b="0"/>
              <a:t> </a:t>
            </a:r>
            <a:r>
              <a:rPr lang="en-US" altLang="en-US" b="0"/>
              <a:t>пассивных</a:t>
            </a:r>
            <a:r>
              <a:rPr lang="en-US" altLang="ru-RU" b="0"/>
              <a:t> </a:t>
            </a:r>
            <a:r>
              <a:rPr lang="en-US" altLang="en-US" b="0"/>
              <a:t>слушателей</a:t>
            </a:r>
            <a:r>
              <a:rPr lang="en-US" altLang="ru-RU" b="0"/>
              <a:t> </a:t>
            </a:r>
            <a:r>
              <a:rPr lang="en-US" altLang="en-US" b="0"/>
              <a:t>в</a:t>
            </a:r>
            <a:r>
              <a:rPr lang="en-US" altLang="ru-RU" b="0"/>
              <a:t> </a:t>
            </a:r>
            <a:r>
              <a:rPr lang="en-US" altLang="en-US" b="0"/>
              <a:t>роль</a:t>
            </a:r>
            <a:r>
              <a:rPr lang="en-US" altLang="ru-RU" b="0"/>
              <a:t> </a:t>
            </a:r>
            <a:r>
              <a:rPr lang="en-US" altLang="en-US" b="0"/>
              <a:t>активных</a:t>
            </a:r>
            <a:r>
              <a:rPr lang="en-US" altLang="ru-RU" b="0"/>
              <a:t> </a:t>
            </a:r>
            <a:r>
              <a:rPr lang="en-US" altLang="en-US" b="0"/>
              <a:t>участников</a:t>
            </a:r>
            <a:r>
              <a:rPr lang="en-US" altLang="ru-RU" b="0"/>
              <a:t>, </a:t>
            </a:r>
            <a:r>
              <a:rPr lang="en-US" altLang="en-US" b="0"/>
              <a:t>выявляющих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корректирующих</a:t>
            </a:r>
            <a:r>
              <a:rPr lang="en-US" altLang="ru-RU" b="0"/>
              <a:t> </a:t>
            </a:r>
            <a:r>
              <a:rPr lang="en-US" altLang="en-US" b="0"/>
              <a:t>ошибки</a:t>
            </a:r>
            <a:r>
              <a:rPr lang="en-US" altLang="ru-RU" b="0"/>
              <a:t>, </a:t>
            </a:r>
            <a:r>
              <a:rPr lang="en-US" altLang="en-US" b="0"/>
              <a:t>обучение</a:t>
            </a:r>
            <a:r>
              <a:rPr lang="en-US" altLang="ru-RU" b="0"/>
              <a:t> </a:t>
            </a:r>
            <a:r>
              <a:rPr lang="en-US" altLang="en-US" b="0"/>
              <a:t>становится</a:t>
            </a:r>
            <a:r>
              <a:rPr lang="en-US" altLang="ru-RU" b="0"/>
              <a:t> </a:t>
            </a:r>
            <a:r>
              <a:rPr lang="en-US" altLang="en-US" b="0"/>
              <a:t>более</a:t>
            </a:r>
            <a:r>
              <a:rPr lang="en-US" altLang="ru-RU" b="0"/>
              <a:t> </a:t>
            </a:r>
            <a:r>
              <a:rPr lang="en-US" altLang="en-US" b="0"/>
              <a:t>динамичным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лучше</a:t>
            </a:r>
            <a:r>
              <a:rPr lang="en-US" altLang="ru-RU" b="0"/>
              <a:t> </a:t>
            </a:r>
            <a:r>
              <a:rPr lang="en-US" altLang="en-US" b="0"/>
              <a:t>запоминается</a:t>
            </a:r>
            <a:r>
              <a:rPr lang="en-US" altLang="ru-RU" b="0"/>
              <a:t>. </a:t>
            </a:r>
            <a:endParaRPr lang="en-US" altLang="ru-RU" b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b="0"/>
              <a:t>При</a:t>
            </a:r>
            <a:r>
              <a:rPr lang="en-US" altLang="ru-RU" b="0"/>
              <a:t> </a:t>
            </a:r>
            <a:r>
              <a:rPr lang="en-US" altLang="en-US" b="0"/>
              <a:t>этом</a:t>
            </a:r>
            <a:r>
              <a:rPr lang="en-US" altLang="ru-RU" b="0"/>
              <a:t> </a:t>
            </a:r>
            <a:r>
              <a:rPr lang="en-US" altLang="en-US" b="0"/>
              <a:t>результативность</a:t>
            </a:r>
            <a:r>
              <a:rPr lang="en-US" altLang="ru-RU" b="0"/>
              <a:t> </a:t>
            </a:r>
            <a:r>
              <a:rPr lang="en-US" altLang="en-US" b="0"/>
              <a:t>приёма</a:t>
            </a:r>
            <a:r>
              <a:rPr lang="en-US" altLang="ru-RU" b="0"/>
              <a:t> </a:t>
            </a:r>
            <a:r>
              <a:rPr lang="en-US" altLang="en-US" b="0"/>
              <a:t>напрямую</a:t>
            </a:r>
            <a:r>
              <a:rPr lang="en-US" altLang="ru-RU" b="0"/>
              <a:t> </a:t>
            </a:r>
            <a:r>
              <a:rPr lang="en-US" altLang="en-US" b="0"/>
              <a:t>зависит</a:t>
            </a:r>
            <a:r>
              <a:rPr lang="en-US" altLang="ru-RU" b="0"/>
              <a:t> </a:t>
            </a:r>
            <a:r>
              <a:rPr lang="en-US" altLang="en-US" b="0"/>
              <a:t>от</a:t>
            </a:r>
            <a:r>
              <a:rPr lang="en-US" altLang="ru-RU" b="0"/>
              <a:t> </a:t>
            </a:r>
            <a:r>
              <a:rPr lang="en-US" altLang="en-US" b="0"/>
              <a:t>соблюдения</a:t>
            </a:r>
            <a:r>
              <a:rPr lang="en-US" altLang="ru-RU" b="0"/>
              <a:t> </a:t>
            </a:r>
            <a:r>
              <a:rPr lang="en-US" altLang="en-US" b="0"/>
              <a:t>методических</a:t>
            </a:r>
            <a:r>
              <a:rPr lang="en-US" altLang="ru-RU" b="0"/>
              <a:t> </a:t>
            </a:r>
            <a:r>
              <a:rPr lang="en-US" altLang="en-US" b="0"/>
              <a:t>условий</a:t>
            </a:r>
            <a:r>
              <a:rPr lang="en-US" altLang="ru-RU" b="0"/>
              <a:t>: </a:t>
            </a:r>
            <a:r>
              <a:rPr lang="en-US" altLang="en-US" b="0"/>
              <a:t>необходимо</a:t>
            </a:r>
            <a:r>
              <a:rPr lang="en-US" altLang="ru-RU" b="0"/>
              <a:t> </a:t>
            </a:r>
            <a:r>
              <a:rPr lang="en-US" altLang="en-US" b="0"/>
              <a:t>учитывать</a:t>
            </a:r>
            <a:r>
              <a:rPr lang="en-US" altLang="ru-RU" b="0"/>
              <a:t> </a:t>
            </a:r>
            <a:r>
              <a:rPr lang="en-US" altLang="en-US" b="0"/>
              <a:t>уровень</a:t>
            </a:r>
            <a:r>
              <a:rPr lang="en-US" altLang="ru-RU" b="0"/>
              <a:t> </a:t>
            </a:r>
            <a:r>
              <a:rPr lang="en-US" altLang="en-US" b="0"/>
              <a:t>подготовки</a:t>
            </a:r>
            <a:r>
              <a:rPr lang="en-US" altLang="ru-RU" b="0"/>
              <a:t> </a:t>
            </a:r>
            <a:r>
              <a:rPr lang="en-US" altLang="en-US" b="0"/>
              <a:t>учащихся</a:t>
            </a:r>
            <a:r>
              <a:rPr lang="en-US" altLang="ru-RU" b="0"/>
              <a:t>, </a:t>
            </a:r>
            <a:r>
              <a:rPr lang="en-US" altLang="en-US" b="0"/>
              <a:t>давать</a:t>
            </a:r>
            <a:r>
              <a:rPr lang="en-US" altLang="ru-RU" b="0"/>
              <a:t> </a:t>
            </a:r>
            <a:r>
              <a:rPr lang="en-US" altLang="en-US" b="0"/>
              <a:t>чёткие</a:t>
            </a:r>
            <a:r>
              <a:rPr lang="en-US" altLang="ru-RU" b="0"/>
              <a:t> </a:t>
            </a:r>
            <a:r>
              <a:rPr lang="en-US" altLang="en-US" b="0"/>
              <a:t>инструкции</a:t>
            </a:r>
            <a:r>
              <a:rPr lang="en-US" altLang="ru-RU" b="0"/>
              <a:t> </a:t>
            </a:r>
            <a:r>
              <a:rPr lang="en-US" altLang="en-US" b="0"/>
              <a:t>к</a:t>
            </a:r>
            <a:r>
              <a:rPr lang="en-US" altLang="ru-RU" b="0"/>
              <a:t> </a:t>
            </a:r>
            <a:r>
              <a:rPr lang="en-US" altLang="en-US" b="0"/>
              <a:t>заданию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обязательно</a:t>
            </a:r>
            <a:r>
              <a:rPr lang="en-US" altLang="ru-RU" b="0"/>
              <a:t> </a:t>
            </a:r>
            <a:r>
              <a:rPr lang="en-US" altLang="en-US" b="0"/>
              <a:t>акцентировать</a:t>
            </a:r>
            <a:r>
              <a:rPr lang="en-US" altLang="ru-RU" b="0"/>
              <a:t> </a:t>
            </a:r>
            <a:r>
              <a:rPr lang="en-US" altLang="en-US" b="0"/>
              <a:t>внимание</a:t>
            </a:r>
            <a:r>
              <a:rPr lang="en-US" altLang="ru-RU" b="0"/>
              <a:t> </a:t>
            </a:r>
            <a:r>
              <a:rPr lang="en-US" altLang="en-US" b="0"/>
              <a:t>на</a:t>
            </a:r>
            <a:r>
              <a:rPr lang="en-US" altLang="ru-RU" b="0"/>
              <a:t> </a:t>
            </a:r>
            <a:r>
              <a:rPr lang="en-US" altLang="en-US" b="0"/>
              <a:t>корректных</a:t>
            </a:r>
            <a:r>
              <a:rPr lang="en-US" altLang="ru-RU" b="0"/>
              <a:t> </a:t>
            </a:r>
            <a:r>
              <a:rPr lang="en-US" altLang="en-US" b="0"/>
              <a:t>вариантах</a:t>
            </a:r>
            <a:r>
              <a:rPr lang="en-US" altLang="ru-RU" b="0"/>
              <a:t> </a:t>
            </a:r>
            <a:r>
              <a:rPr lang="en-US" altLang="en-US" b="0"/>
              <a:t>после</a:t>
            </a:r>
            <a:r>
              <a:rPr lang="en-US" altLang="ru-RU" b="0"/>
              <a:t> </a:t>
            </a:r>
            <a:r>
              <a:rPr lang="en-US" altLang="en-US" b="0"/>
              <a:t>исправления</a:t>
            </a:r>
            <a:r>
              <a:rPr lang="en-US" altLang="ru-RU" b="0"/>
              <a:t> </a:t>
            </a:r>
            <a:r>
              <a:rPr lang="en-US" altLang="en-US" b="0"/>
              <a:t>ошибок</a:t>
            </a:r>
            <a:r>
              <a:rPr lang="en-US" altLang="ru-RU" b="0"/>
              <a:t>. </a:t>
            </a:r>
            <a:r>
              <a:rPr lang="en-US" altLang="en-US" b="0"/>
              <a:t>Грамотное</a:t>
            </a:r>
            <a:r>
              <a:rPr lang="en-US" altLang="ru-RU" b="0"/>
              <a:t> </a:t>
            </a:r>
            <a:r>
              <a:rPr lang="en-US" altLang="en-US" b="0"/>
              <a:t>применение</a:t>
            </a:r>
            <a:r>
              <a:rPr lang="en-US" altLang="ru-RU" b="0"/>
              <a:t> </a:t>
            </a:r>
            <a:r>
              <a:rPr lang="en-US" altLang="en-US" b="0"/>
              <a:t>данного</a:t>
            </a:r>
            <a:r>
              <a:rPr lang="en-US" altLang="ru-RU" b="0"/>
              <a:t> </a:t>
            </a:r>
            <a:r>
              <a:rPr lang="en-US" altLang="en-US" b="0"/>
              <a:t>метода</a:t>
            </a:r>
            <a:r>
              <a:rPr lang="en-US" altLang="ru-RU" b="0"/>
              <a:t> </a:t>
            </a:r>
            <a:r>
              <a:rPr lang="en-US" altLang="en-US" b="0"/>
              <a:t>способствует</a:t>
            </a:r>
            <a:r>
              <a:rPr lang="en-US" altLang="ru-RU" b="0"/>
              <a:t> </a:t>
            </a:r>
            <a:r>
              <a:rPr lang="en-US" altLang="en-US" b="0"/>
              <a:t>не</a:t>
            </a:r>
            <a:r>
              <a:rPr lang="en-US" altLang="ru-RU" b="0"/>
              <a:t> </a:t>
            </a:r>
            <a:r>
              <a:rPr lang="en-US" altLang="en-US" b="0"/>
              <a:t>только</a:t>
            </a:r>
            <a:r>
              <a:rPr lang="en-US" altLang="ru-RU" b="0"/>
              <a:t> </a:t>
            </a:r>
            <a:r>
              <a:rPr lang="en-US" altLang="en-US" b="0"/>
              <a:t>прочному</a:t>
            </a:r>
            <a:r>
              <a:rPr lang="en-US" altLang="ru-RU" b="0"/>
              <a:t> </a:t>
            </a:r>
            <a:r>
              <a:rPr lang="en-US" altLang="en-US" b="0"/>
              <a:t>усвоению</a:t>
            </a:r>
            <a:r>
              <a:rPr lang="en-US" altLang="ru-RU" b="0"/>
              <a:t> </a:t>
            </a:r>
            <a:r>
              <a:rPr lang="en-US" altLang="en-US" b="0"/>
              <a:t>учебного</a:t>
            </a:r>
            <a:r>
              <a:rPr lang="en-US" altLang="ru-RU" b="0"/>
              <a:t> </a:t>
            </a:r>
            <a:r>
              <a:rPr lang="en-US" altLang="en-US" b="0"/>
              <a:t>материала</a:t>
            </a:r>
            <a:r>
              <a:rPr lang="en-US" altLang="ru-RU" b="0"/>
              <a:t>, </a:t>
            </a:r>
            <a:r>
              <a:rPr lang="en-US" altLang="en-US" b="0"/>
              <a:t>но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формированию</a:t>
            </a:r>
            <a:r>
              <a:rPr lang="en-US" altLang="ru-RU" b="0"/>
              <a:t> </a:t>
            </a:r>
            <a:r>
              <a:rPr lang="en-US" altLang="en-US" b="0"/>
              <a:t>навыка</a:t>
            </a:r>
            <a:r>
              <a:rPr lang="en-US" altLang="ru-RU" b="0"/>
              <a:t> </a:t>
            </a:r>
            <a:r>
              <a:rPr lang="en-US" altLang="en-US" b="0"/>
              <a:t>критического</a:t>
            </a:r>
            <a:r>
              <a:rPr lang="en-US" altLang="ru-RU" b="0"/>
              <a:t> </a:t>
            </a:r>
            <a:r>
              <a:rPr lang="en-US" altLang="en-US" b="0"/>
              <a:t>мышления</a:t>
            </a:r>
            <a:r>
              <a:rPr lang="en-US" altLang="ru-RU" b="0"/>
              <a:t> </a:t>
            </a:r>
            <a:r>
              <a:rPr lang="ru-RU" altLang="en-US" b="0"/>
              <a:t>-</a:t>
            </a:r>
            <a:r>
              <a:rPr lang="en-US" altLang="ru-RU" b="0"/>
              <a:t> </a:t>
            </a:r>
            <a:r>
              <a:rPr lang="en-US" altLang="en-US" b="0"/>
              <a:t>компетенции</a:t>
            </a:r>
            <a:r>
              <a:rPr lang="en-US" altLang="ru-RU" b="0"/>
              <a:t>, </a:t>
            </a:r>
            <a:r>
              <a:rPr lang="en-US" altLang="en-US" b="0"/>
              <a:t>имеющей</a:t>
            </a:r>
            <a:r>
              <a:rPr lang="en-US" altLang="ru-RU" b="0"/>
              <a:t> </a:t>
            </a:r>
            <a:r>
              <a:rPr lang="en-US" altLang="en-US" b="0"/>
              <a:t>ценность</a:t>
            </a:r>
            <a:r>
              <a:rPr lang="en-US" altLang="ru-RU" b="0"/>
              <a:t> </a:t>
            </a:r>
            <a:r>
              <a:rPr lang="en-US" altLang="en-US" b="0"/>
              <a:t>как</a:t>
            </a:r>
            <a:r>
              <a:rPr lang="en-US" altLang="ru-RU" b="0"/>
              <a:t> </a:t>
            </a:r>
            <a:r>
              <a:rPr lang="en-US" altLang="en-US" b="0"/>
              <a:t>в</a:t>
            </a:r>
            <a:r>
              <a:rPr lang="en-US" altLang="ru-RU" b="0"/>
              <a:t> </a:t>
            </a:r>
            <a:r>
              <a:rPr lang="en-US" altLang="en-US" b="0"/>
              <a:t>образовательной</a:t>
            </a:r>
            <a:r>
              <a:rPr lang="en-US" altLang="ru-RU" b="0"/>
              <a:t> </a:t>
            </a:r>
            <a:r>
              <a:rPr lang="en-US" altLang="en-US" b="0"/>
              <a:t>среде</a:t>
            </a:r>
            <a:r>
              <a:rPr lang="en-US" altLang="ru-RU" b="0"/>
              <a:t>, </a:t>
            </a:r>
            <a:r>
              <a:rPr lang="en-US" altLang="en-US" b="0"/>
              <a:t>так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за</a:t>
            </a:r>
            <a:r>
              <a:rPr lang="en-US" altLang="ru-RU" b="0"/>
              <a:t> </a:t>
            </a:r>
            <a:r>
              <a:rPr lang="en-US" altLang="en-US" b="0"/>
              <a:t>её</a:t>
            </a:r>
            <a:r>
              <a:rPr lang="en-US" altLang="ru-RU" b="0"/>
              <a:t> </a:t>
            </a:r>
            <a:r>
              <a:rPr lang="en-US" altLang="en-US" b="0"/>
              <a:t>пределами</a:t>
            </a:r>
            <a:r>
              <a:rPr lang="en-US" altLang="ru-RU" b="0"/>
              <a:t>.</a:t>
            </a:r>
            <a:endParaRPr lang="en-US" altLang="ru-RU" b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4497</Words>
  <Application>WPS Presentation</Application>
  <PresentationFormat/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Calibri</vt:lpstr>
      <vt:lpstr>1_Тема Office</vt:lpstr>
      <vt:lpstr>PowerPoint 演示文稿</vt:lpstr>
      <vt:lpstr>Краткое описание опыта</vt:lpstr>
      <vt:lpstr>PowerPoint 演示文稿</vt:lpstr>
      <vt:lpstr>Теоретическое описание приема</vt:lpstr>
      <vt:lpstr>(тема урока, класс, предмет, этап урока, на котором проведена апробация, возможные варианты применения)</vt:lpstr>
      <vt:lpstr>Применение приема на уроке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Анастасия Смычк�</cp:lastModifiedBy>
  <cp:revision>1</cp:revision>
  <dcterms:created xsi:type="dcterms:W3CDTF">2026-03-24T16:55:26Z</dcterms:created>
  <dcterms:modified xsi:type="dcterms:W3CDTF">2026-03-24T16:55:26Z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619CF04DF0584805908D84E81FEA411D_12</vt:lpwstr>
  </property>
  <property fmtid="{D5CDD505-2E9C-101B-9397-08002B2CF9AE}" pid="3" name="KSOProductBuildVer">
    <vt:lpwstr>1049-12.2.0.23196</vt:lpwstr>
  </property>
</Properties>
</file>